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8" r:id="rId3"/>
    <p:sldId id="289" r:id="rId4"/>
    <p:sldId id="287" r:id="rId5"/>
    <p:sldId id="269" r:id="rId6"/>
    <p:sldId id="261" r:id="rId7"/>
    <p:sldId id="268" r:id="rId8"/>
    <p:sldId id="271" r:id="rId9"/>
    <p:sldId id="272" r:id="rId10"/>
    <p:sldId id="273"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E1844B"/>
    <a:srgbClr val="FFFF33"/>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65" autoAdjust="0"/>
    <p:restoredTop sz="94660"/>
  </p:normalViewPr>
  <p:slideViewPr>
    <p:cSldViewPr snapToGrid="0">
      <p:cViewPr varScale="1">
        <p:scale>
          <a:sx n="67" d="100"/>
          <a:sy n="67" d="100"/>
        </p:scale>
        <p:origin x="7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intha Westerink" userId="c1c74fd5-67fa-43d8-8063-0adb3063a5fc" providerId="ADAL" clId="{2955C4AA-5D57-458A-ABE8-D9B1FC9FA46E}"/>
    <pc:docChg chg="delSld">
      <pc:chgData name="Jacintha Westerink" userId="c1c74fd5-67fa-43d8-8063-0adb3063a5fc" providerId="ADAL" clId="{2955C4AA-5D57-458A-ABE8-D9B1FC9FA46E}" dt="2020-09-21T08:49:34.689" v="19" actId="47"/>
      <pc:docMkLst>
        <pc:docMk/>
      </pc:docMkLst>
      <pc:sldChg chg="del">
        <pc:chgData name="Jacintha Westerink" userId="c1c74fd5-67fa-43d8-8063-0adb3063a5fc" providerId="ADAL" clId="{2955C4AA-5D57-458A-ABE8-D9B1FC9FA46E}" dt="2020-09-21T08:47:54.974" v="0" actId="47"/>
        <pc:sldMkLst>
          <pc:docMk/>
          <pc:sldMk cId="884545690" sldId="259"/>
        </pc:sldMkLst>
      </pc:sldChg>
      <pc:sldChg chg="del">
        <pc:chgData name="Jacintha Westerink" userId="c1c74fd5-67fa-43d8-8063-0adb3063a5fc" providerId="ADAL" clId="{2955C4AA-5D57-458A-ABE8-D9B1FC9FA46E}" dt="2020-09-21T08:47:56.610" v="3" actId="47"/>
        <pc:sldMkLst>
          <pc:docMk/>
          <pc:sldMk cId="546733929" sldId="265"/>
        </pc:sldMkLst>
      </pc:sldChg>
      <pc:sldChg chg="del">
        <pc:chgData name="Jacintha Westerink" userId="c1c74fd5-67fa-43d8-8063-0adb3063a5fc" providerId="ADAL" clId="{2955C4AA-5D57-458A-ABE8-D9B1FC9FA46E}" dt="2020-09-21T08:47:57.659" v="5" actId="47"/>
        <pc:sldMkLst>
          <pc:docMk/>
          <pc:sldMk cId="3409400519" sldId="266"/>
        </pc:sldMkLst>
      </pc:sldChg>
      <pc:sldChg chg="del">
        <pc:chgData name="Jacintha Westerink" userId="c1c74fd5-67fa-43d8-8063-0adb3063a5fc" providerId="ADAL" clId="{2955C4AA-5D57-458A-ABE8-D9B1FC9FA46E}" dt="2020-09-21T08:47:55.580" v="1" actId="47"/>
        <pc:sldMkLst>
          <pc:docMk/>
          <pc:sldMk cId="4116078057" sldId="267"/>
        </pc:sldMkLst>
      </pc:sldChg>
      <pc:sldChg chg="del">
        <pc:chgData name="Jacintha Westerink" userId="c1c74fd5-67fa-43d8-8063-0adb3063a5fc" providerId="ADAL" clId="{2955C4AA-5D57-458A-ABE8-D9B1FC9FA46E}" dt="2020-09-21T08:49:30.980" v="14" actId="47"/>
        <pc:sldMkLst>
          <pc:docMk/>
          <pc:sldMk cId="1771314775" sldId="274"/>
        </pc:sldMkLst>
      </pc:sldChg>
      <pc:sldChg chg="del">
        <pc:chgData name="Jacintha Westerink" userId="c1c74fd5-67fa-43d8-8063-0adb3063a5fc" providerId="ADAL" clId="{2955C4AA-5D57-458A-ABE8-D9B1FC9FA46E}" dt="2020-09-21T08:49:31.427" v="15" actId="47"/>
        <pc:sldMkLst>
          <pc:docMk/>
          <pc:sldMk cId="2618867198" sldId="275"/>
        </pc:sldMkLst>
      </pc:sldChg>
      <pc:sldChg chg="del">
        <pc:chgData name="Jacintha Westerink" userId="c1c74fd5-67fa-43d8-8063-0adb3063a5fc" providerId="ADAL" clId="{2955C4AA-5D57-458A-ABE8-D9B1FC9FA46E}" dt="2020-09-21T08:49:33.564" v="18" actId="47"/>
        <pc:sldMkLst>
          <pc:docMk/>
          <pc:sldMk cId="2213969263" sldId="276"/>
        </pc:sldMkLst>
      </pc:sldChg>
      <pc:sldChg chg="del">
        <pc:chgData name="Jacintha Westerink" userId="c1c74fd5-67fa-43d8-8063-0adb3063a5fc" providerId="ADAL" clId="{2955C4AA-5D57-458A-ABE8-D9B1FC9FA46E}" dt="2020-09-21T08:49:28.861" v="10" actId="47"/>
        <pc:sldMkLst>
          <pc:docMk/>
          <pc:sldMk cId="1546731703" sldId="277"/>
        </pc:sldMkLst>
      </pc:sldChg>
      <pc:sldChg chg="del">
        <pc:chgData name="Jacintha Westerink" userId="c1c74fd5-67fa-43d8-8063-0adb3063a5fc" providerId="ADAL" clId="{2955C4AA-5D57-458A-ABE8-D9B1FC9FA46E}" dt="2020-09-21T08:49:32.052" v="16" actId="47"/>
        <pc:sldMkLst>
          <pc:docMk/>
          <pc:sldMk cId="46834108" sldId="279"/>
        </pc:sldMkLst>
      </pc:sldChg>
      <pc:sldChg chg="del">
        <pc:chgData name="Jacintha Westerink" userId="c1c74fd5-67fa-43d8-8063-0adb3063a5fc" providerId="ADAL" clId="{2955C4AA-5D57-458A-ABE8-D9B1FC9FA46E}" dt="2020-09-21T08:49:32.786" v="17" actId="47"/>
        <pc:sldMkLst>
          <pc:docMk/>
          <pc:sldMk cId="300068138" sldId="280"/>
        </pc:sldMkLst>
      </pc:sldChg>
      <pc:sldChg chg="del">
        <pc:chgData name="Jacintha Westerink" userId="c1c74fd5-67fa-43d8-8063-0adb3063a5fc" providerId="ADAL" clId="{2955C4AA-5D57-458A-ABE8-D9B1FC9FA46E}" dt="2020-09-21T08:49:29.177" v="11" actId="47"/>
        <pc:sldMkLst>
          <pc:docMk/>
          <pc:sldMk cId="3605283996" sldId="282"/>
        </pc:sldMkLst>
      </pc:sldChg>
      <pc:sldChg chg="del">
        <pc:chgData name="Jacintha Westerink" userId="c1c74fd5-67fa-43d8-8063-0adb3063a5fc" providerId="ADAL" clId="{2955C4AA-5D57-458A-ABE8-D9B1FC9FA46E}" dt="2020-09-21T08:47:56.053" v="2" actId="47"/>
        <pc:sldMkLst>
          <pc:docMk/>
          <pc:sldMk cId="501947288" sldId="283"/>
        </pc:sldMkLst>
      </pc:sldChg>
      <pc:sldChg chg="del">
        <pc:chgData name="Jacintha Westerink" userId="c1c74fd5-67fa-43d8-8063-0adb3063a5fc" providerId="ADAL" clId="{2955C4AA-5D57-458A-ABE8-D9B1FC9FA46E}" dt="2020-09-21T08:48:00.999" v="8" actId="47"/>
        <pc:sldMkLst>
          <pc:docMk/>
          <pc:sldMk cId="1913756208" sldId="284"/>
        </pc:sldMkLst>
      </pc:sldChg>
      <pc:sldChg chg="del">
        <pc:chgData name="Jacintha Westerink" userId="c1c74fd5-67fa-43d8-8063-0adb3063a5fc" providerId="ADAL" clId="{2955C4AA-5D57-458A-ABE8-D9B1FC9FA46E}" dt="2020-09-21T08:48:00.359" v="7" actId="47"/>
        <pc:sldMkLst>
          <pc:docMk/>
          <pc:sldMk cId="3926230958" sldId="285"/>
        </pc:sldMkLst>
      </pc:sldChg>
      <pc:sldChg chg="del">
        <pc:chgData name="Jacintha Westerink" userId="c1c74fd5-67fa-43d8-8063-0adb3063a5fc" providerId="ADAL" clId="{2955C4AA-5D57-458A-ABE8-D9B1FC9FA46E}" dt="2020-09-21T08:47:58.248" v="6" actId="47"/>
        <pc:sldMkLst>
          <pc:docMk/>
          <pc:sldMk cId="1141870228" sldId="286"/>
        </pc:sldMkLst>
      </pc:sldChg>
      <pc:sldChg chg="del">
        <pc:chgData name="Jacintha Westerink" userId="c1c74fd5-67fa-43d8-8063-0adb3063a5fc" providerId="ADAL" clId="{2955C4AA-5D57-458A-ABE8-D9B1FC9FA46E}" dt="2020-09-21T08:47:57.100" v="4" actId="47"/>
        <pc:sldMkLst>
          <pc:docMk/>
          <pc:sldMk cId="370438796" sldId="288"/>
        </pc:sldMkLst>
      </pc:sldChg>
      <pc:sldChg chg="del">
        <pc:chgData name="Jacintha Westerink" userId="c1c74fd5-67fa-43d8-8063-0adb3063a5fc" providerId="ADAL" clId="{2955C4AA-5D57-458A-ABE8-D9B1FC9FA46E}" dt="2020-09-21T08:49:29.709" v="12" actId="47"/>
        <pc:sldMkLst>
          <pc:docMk/>
          <pc:sldMk cId="3425705836" sldId="290"/>
        </pc:sldMkLst>
      </pc:sldChg>
      <pc:sldChg chg="del">
        <pc:chgData name="Jacintha Westerink" userId="c1c74fd5-67fa-43d8-8063-0adb3063a5fc" providerId="ADAL" clId="{2955C4AA-5D57-458A-ABE8-D9B1FC9FA46E}" dt="2020-09-21T08:49:30.274" v="13" actId="47"/>
        <pc:sldMkLst>
          <pc:docMk/>
          <pc:sldMk cId="3892540380" sldId="291"/>
        </pc:sldMkLst>
      </pc:sldChg>
      <pc:sldChg chg="del">
        <pc:chgData name="Jacintha Westerink" userId="c1c74fd5-67fa-43d8-8063-0adb3063a5fc" providerId="ADAL" clId="{2955C4AA-5D57-458A-ABE8-D9B1FC9FA46E}" dt="2020-09-21T08:49:34.689" v="19" actId="47"/>
        <pc:sldMkLst>
          <pc:docMk/>
          <pc:sldMk cId="1891691402" sldId="292"/>
        </pc:sldMkLst>
      </pc:sldChg>
      <pc:sldChg chg="del">
        <pc:chgData name="Jacintha Westerink" userId="c1c74fd5-67fa-43d8-8063-0adb3063a5fc" providerId="ADAL" clId="{2955C4AA-5D57-458A-ABE8-D9B1FC9FA46E}" dt="2020-09-21T08:48:01.658" v="9" actId="47"/>
        <pc:sldMkLst>
          <pc:docMk/>
          <pc:sldMk cId="1901458442" sldId="29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B5DAD1F9-5E93-49CA-8539-EFC25FEE0374}" type="datetimeFigureOut">
              <a:rPr lang="nl-NL" smtClean="0"/>
              <a:t>21-9-2020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318413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5DAD1F9-5E93-49CA-8539-EFC25FEE0374}" type="datetimeFigureOut">
              <a:rPr lang="nl-NL" smtClean="0"/>
              <a:t>21-9-2020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16896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5DAD1F9-5E93-49CA-8539-EFC25FEE0374}" type="datetimeFigureOut">
              <a:rPr lang="nl-NL" smtClean="0"/>
              <a:t>21-9-2020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32354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5DAD1F9-5E93-49CA-8539-EFC25FEE0374}" type="datetimeFigureOut">
              <a:rPr lang="nl-NL" smtClean="0"/>
              <a:t>21-9-2020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425753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B5DAD1F9-5E93-49CA-8539-EFC25FEE0374}" type="datetimeFigureOut">
              <a:rPr lang="nl-NL" smtClean="0"/>
              <a:t>21-9-2020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309561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B5DAD1F9-5E93-49CA-8539-EFC25FEE0374}" type="datetimeFigureOut">
              <a:rPr lang="nl-NL" smtClean="0"/>
              <a:t>21-9-2020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348928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B5DAD1F9-5E93-49CA-8539-EFC25FEE0374}" type="datetimeFigureOut">
              <a:rPr lang="nl-NL" smtClean="0"/>
              <a:t>21-9-2020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3321583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B5DAD1F9-5E93-49CA-8539-EFC25FEE0374}" type="datetimeFigureOut">
              <a:rPr lang="nl-NL" smtClean="0"/>
              <a:t>21-9-2020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723808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5DAD1F9-5E93-49CA-8539-EFC25FEE0374}" type="datetimeFigureOut">
              <a:rPr lang="nl-NL" smtClean="0"/>
              <a:t>21-9-2020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23100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5DAD1F9-5E93-49CA-8539-EFC25FEE0374}" type="datetimeFigureOut">
              <a:rPr lang="nl-NL" smtClean="0"/>
              <a:t>21-9-2020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2379069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5DAD1F9-5E93-49CA-8539-EFC25FEE0374}" type="datetimeFigureOut">
              <a:rPr lang="nl-NL" smtClean="0"/>
              <a:t>21-9-2020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405902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AD1F9-5E93-49CA-8539-EFC25FEE0374}" type="datetimeFigureOut">
              <a:rPr lang="nl-NL" smtClean="0"/>
              <a:t>21-9-2020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31F66-B985-4FDD-AD53-E97C19ED9BD8}" type="slidenum">
              <a:rPr lang="nl-NL" smtClean="0"/>
              <a:t>‹nr.›</a:t>
            </a:fld>
            <a:endParaRPr lang="nl-NL"/>
          </a:p>
        </p:txBody>
      </p:sp>
    </p:spTree>
    <p:extLst>
      <p:ext uri="{BB962C8B-B14F-4D97-AF65-F5344CB8AC3E}">
        <p14:creationId xmlns:p14="http://schemas.microsoft.com/office/powerpoint/2010/main" val="634022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186237" y="570932"/>
            <a:ext cx="7424737" cy="1659422"/>
          </a:xfrm>
        </p:spPr>
        <p:txBody>
          <a:bodyPr>
            <a:noAutofit/>
          </a:bodyPr>
          <a:lstStyle/>
          <a:p>
            <a:r>
              <a:rPr lang="nl-NL" sz="8800" dirty="0">
                <a:latin typeface="+mn-lt"/>
                <a:ea typeface="Verdana" panose="020B0604030504040204" pitchFamily="34" charset="0"/>
                <a:cs typeface="Verdana" panose="020B0604030504040204" pitchFamily="34" charset="0"/>
              </a:rPr>
              <a:t>Groeifactoren</a:t>
            </a:r>
          </a:p>
        </p:txBody>
      </p:sp>
      <p:sp>
        <p:nvSpPr>
          <p:cNvPr id="3" name="Ondertitel 2"/>
          <p:cNvSpPr>
            <a:spLocks noGrp="1"/>
          </p:cNvSpPr>
          <p:nvPr>
            <p:ph type="subTitle" idx="1"/>
          </p:nvPr>
        </p:nvSpPr>
        <p:spPr>
          <a:xfrm>
            <a:off x="8407730" y="4278931"/>
            <a:ext cx="2260270" cy="1171843"/>
          </a:xfrm>
        </p:spPr>
        <p:txBody>
          <a:bodyPr>
            <a:noAutofit/>
          </a:bodyPr>
          <a:lstStyle/>
          <a:p>
            <a:r>
              <a:rPr lang="nl-NL" sz="3600" b="1" dirty="0"/>
              <a:t> </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018" y="902379"/>
            <a:ext cx="3442219" cy="5557759"/>
          </a:xfrm>
          <a:prstGeom prst="rect">
            <a:avLst/>
          </a:prstGeom>
        </p:spPr>
      </p:pic>
      <p:sp>
        <p:nvSpPr>
          <p:cNvPr id="5" name="Tijdelijke aanduiding voor inhoud 2">
            <a:extLst>
              <a:ext uri="{FF2B5EF4-FFF2-40B4-BE49-F238E27FC236}">
                <a16:creationId xmlns:a16="http://schemas.microsoft.com/office/drawing/2014/main" id="{A2F1E787-961A-491D-80A7-96D8FAA88C58}"/>
              </a:ext>
            </a:extLst>
          </p:cNvPr>
          <p:cNvSpPr txBox="1">
            <a:spLocks/>
          </p:cNvSpPr>
          <p:nvPr/>
        </p:nvSpPr>
        <p:spPr>
          <a:xfrm>
            <a:off x="6164592" y="2743201"/>
            <a:ext cx="4486275" cy="47561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nl-NL" sz="4400" b="0" i="0" u="none" strike="noStrike" kern="1200" cap="none" spc="0" normalizeH="0" baseline="0" noProof="0" dirty="0">
                <a:ln>
                  <a:noFill/>
                </a:ln>
                <a:solidFill>
                  <a:prstClr val="black"/>
                </a:solidFill>
                <a:effectLst/>
                <a:uLnTx/>
                <a:uFillTx/>
                <a:latin typeface="Calibri" panose="020F0502020204030204"/>
                <a:ea typeface="+mn-ea"/>
                <a:cs typeface="+mn-cs"/>
              </a:rPr>
              <a:t>Licht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nl-NL" sz="4400" b="0" i="0" u="none" strike="noStrike" kern="1200" cap="none" spc="0" normalizeH="0" baseline="0" noProof="0" dirty="0">
                <a:ln>
                  <a:noFill/>
                </a:ln>
                <a:solidFill>
                  <a:prstClr val="black"/>
                </a:solidFill>
                <a:effectLst/>
                <a:uLnTx/>
                <a:uFillTx/>
                <a:latin typeface="Calibri" panose="020F0502020204030204"/>
                <a:ea typeface="+mn-ea"/>
                <a:cs typeface="+mn-cs"/>
              </a:rPr>
              <a:t>Lucht </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nl-NL" sz="4400" b="0" i="0" u="none" strike="noStrike" kern="1200" cap="none" spc="0" normalizeH="0" baseline="0" noProof="0" dirty="0">
                <a:ln>
                  <a:noFill/>
                </a:ln>
                <a:solidFill>
                  <a:prstClr val="black"/>
                </a:solidFill>
                <a:effectLst/>
                <a:uLnTx/>
                <a:uFillTx/>
                <a:latin typeface="Calibri" panose="020F0502020204030204"/>
                <a:ea typeface="+mn-ea"/>
                <a:cs typeface="+mn-cs"/>
              </a:rPr>
              <a:t>Temperatuur</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nl-NL" sz="4400" b="0" i="0" u="none" strike="noStrike" kern="1200" cap="none" spc="0" normalizeH="0" baseline="0" noProof="0" dirty="0">
                <a:ln>
                  <a:noFill/>
                </a:ln>
                <a:solidFill>
                  <a:prstClr val="black"/>
                </a:solidFill>
                <a:effectLst/>
                <a:uLnTx/>
                <a:uFillTx/>
                <a:latin typeface="Calibri" panose="020F0502020204030204"/>
                <a:ea typeface="+mn-ea"/>
                <a:cs typeface="+mn-cs"/>
              </a:rPr>
              <a:t>Water</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nl-NL" sz="4400" b="0" i="0" u="none" strike="noStrike" kern="1200" cap="none" spc="0" normalizeH="0" baseline="0" noProof="0" dirty="0">
                <a:ln>
                  <a:noFill/>
                </a:ln>
                <a:solidFill>
                  <a:prstClr val="black"/>
                </a:solidFill>
                <a:effectLst/>
                <a:uLnTx/>
                <a:uFillTx/>
                <a:latin typeface="Calibri" panose="020F0502020204030204"/>
                <a:ea typeface="+mn-ea"/>
                <a:cs typeface="+mn-cs"/>
              </a:rPr>
              <a:t>Voeding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11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1844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51606"/>
            <a:ext cx="10515600" cy="1325563"/>
          </a:xfrm>
        </p:spPr>
        <p:txBody>
          <a:bodyPr>
            <a:normAutofit/>
          </a:bodyPr>
          <a:lstStyle/>
          <a:p>
            <a:r>
              <a:rPr lang="nl-NL" dirty="0"/>
              <a:t>Temperatuur als invloed op de knopvorming:</a:t>
            </a:r>
          </a:p>
        </p:txBody>
      </p:sp>
      <p:sp>
        <p:nvSpPr>
          <p:cNvPr id="3" name="Tijdelijke aanduiding voor inhoud 2"/>
          <p:cNvSpPr>
            <a:spLocks noGrp="1"/>
          </p:cNvSpPr>
          <p:nvPr>
            <p:ph idx="1"/>
          </p:nvPr>
        </p:nvSpPr>
        <p:spPr>
          <a:xfrm>
            <a:off x="497187" y="1273475"/>
            <a:ext cx="11078927" cy="4905113"/>
          </a:xfrm>
        </p:spPr>
        <p:txBody>
          <a:bodyPr>
            <a:normAutofit/>
          </a:bodyPr>
          <a:lstStyle/>
          <a:p>
            <a:r>
              <a:rPr lang="nl-NL" sz="2000" dirty="0" err="1">
                <a:latin typeface="Arial" panose="020B0604020202020204" pitchFamily="34" charset="0"/>
                <a:cs typeface="Arial" panose="020B0604020202020204" pitchFamily="34" charset="0"/>
              </a:rPr>
              <a:t>Stephanotis</a:t>
            </a:r>
            <a:r>
              <a:rPr lang="nl-NL" sz="2000" dirty="0">
                <a:latin typeface="Arial" panose="020B0604020202020204" pitchFamily="34" charset="0"/>
                <a:cs typeface="Arial" panose="020B0604020202020204" pitchFamily="34" charset="0"/>
              </a:rPr>
              <a:t>, </a:t>
            </a:r>
            <a:r>
              <a:rPr lang="nl-NL" sz="2000" dirty="0" err="1">
                <a:latin typeface="Arial" panose="020B0604020202020204" pitchFamily="34" charset="0"/>
                <a:cs typeface="Arial" panose="020B0604020202020204" pitchFamily="34" charset="0"/>
              </a:rPr>
              <a:t>Columnea</a:t>
            </a:r>
            <a:r>
              <a:rPr lang="nl-NL" sz="2000" dirty="0">
                <a:latin typeface="Arial" panose="020B0604020202020204" pitchFamily="34" charset="0"/>
                <a:cs typeface="Arial" panose="020B0604020202020204" pitchFamily="34" charset="0"/>
              </a:rPr>
              <a:t> en Clivia vormen bloemknoppen vormen bij een lage temperatuur. </a:t>
            </a:r>
          </a:p>
          <a:p>
            <a:endParaRPr lang="nl-NL" sz="2000" dirty="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r>
              <a:rPr lang="nl-NL" sz="2000" dirty="0">
                <a:latin typeface="Arial" panose="020B0604020202020204" pitchFamily="34" charset="0"/>
                <a:cs typeface="Arial" panose="020B0604020202020204" pitchFamily="34" charset="0"/>
              </a:rPr>
              <a:t>Cyclaam heeft juist behoefte aan een hoge temperatuur. </a:t>
            </a:r>
          </a:p>
          <a:p>
            <a:endParaRPr lang="nl-NL" sz="2000" dirty="0"/>
          </a:p>
        </p:txBody>
      </p:sp>
      <p:pic>
        <p:nvPicPr>
          <p:cNvPr id="4" name="Afbeelding 3"/>
          <p:cNvPicPr>
            <a:picLocks noChangeAspect="1"/>
          </p:cNvPicPr>
          <p:nvPr/>
        </p:nvPicPr>
        <p:blipFill>
          <a:blip r:embed="rId2"/>
          <a:stretch>
            <a:fillRect/>
          </a:stretch>
        </p:blipFill>
        <p:spPr>
          <a:xfrm>
            <a:off x="6209122" y="1723333"/>
            <a:ext cx="3256964" cy="2312042"/>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188" y="1723333"/>
            <a:ext cx="2863185" cy="2183596"/>
          </a:xfrm>
          <a:prstGeom prst="rect">
            <a:avLst/>
          </a:prstGeom>
        </p:spPr>
      </p:pic>
      <p:pic>
        <p:nvPicPr>
          <p:cNvPr id="3074" name="Picture 2" descr="Gerelateerde afbee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7957" y="1723333"/>
            <a:ext cx="2381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p:cNvPicPr>
            <a:picLocks noChangeAspect="1"/>
          </p:cNvPicPr>
          <p:nvPr/>
        </p:nvPicPr>
        <p:blipFill>
          <a:blip r:embed="rId5"/>
          <a:stretch>
            <a:fillRect/>
          </a:stretch>
        </p:blipFill>
        <p:spPr>
          <a:xfrm>
            <a:off x="7319292" y="4611093"/>
            <a:ext cx="2294377" cy="2246907"/>
          </a:xfrm>
          <a:prstGeom prst="rect">
            <a:avLst/>
          </a:prstGeom>
        </p:spPr>
      </p:pic>
      <p:pic>
        <p:nvPicPr>
          <p:cNvPr id="7" name="Afbeelding 6"/>
          <p:cNvPicPr>
            <a:picLocks noChangeAspect="1"/>
          </p:cNvPicPr>
          <p:nvPr/>
        </p:nvPicPr>
        <p:blipFill>
          <a:blip r:embed="rId6"/>
          <a:stretch>
            <a:fillRect/>
          </a:stretch>
        </p:blipFill>
        <p:spPr>
          <a:xfrm>
            <a:off x="9761253" y="3629664"/>
            <a:ext cx="2430747" cy="3228336"/>
          </a:xfrm>
          <a:prstGeom prst="rect">
            <a:avLst/>
          </a:prstGeom>
        </p:spPr>
      </p:pic>
    </p:spTree>
    <p:extLst>
      <p:ext uri="{BB962C8B-B14F-4D97-AF65-F5344CB8AC3E}">
        <p14:creationId xmlns:p14="http://schemas.microsoft.com/office/powerpoint/2010/main" val="23888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11514" y="-82637"/>
            <a:ext cx="10864217" cy="1120774"/>
          </a:xfrm>
        </p:spPr>
        <p:txBody>
          <a:bodyPr>
            <a:noAutofit/>
          </a:bodyPr>
          <a:lstStyle/>
          <a:p>
            <a:r>
              <a:rPr lang="nl-NL" sz="5400" b="1" dirty="0"/>
              <a:t>2. Groeifactor Lucht</a:t>
            </a:r>
          </a:p>
        </p:txBody>
      </p:sp>
      <p:sp>
        <p:nvSpPr>
          <p:cNvPr id="3" name="Ondertitel 2"/>
          <p:cNvSpPr>
            <a:spLocks noGrp="1"/>
          </p:cNvSpPr>
          <p:nvPr>
            <p:ph type="subTitle" idx="1"/>
          </p:nvPr>
        </p:nvSpPr>
        <p:spPr>
          <a:xfrm>
            <a:off x="771523" y="1131216"/>
            <a:ext cx="10744201" cy="5518403"/>
          </a:xfrm>
        </p:spPr>
        <p:txBody>
          <a:bodyPr>
            <a:normAutofit fontScale="92500" lnSpcReduction="20000"/>
          </a:bodyPr>
          <a:lstStyle/>
          <a:p>
            <a:pPr algn="l"/>
            <a:r>
              <a:rPr lang="nl-NL" sz="2600" b="1" dirty="0"/>
              <a:t>Lucht bestaat uit een aantal gassen → Zuurstof en koolstofdioxide</a:t>
            </a:r>
          </a:p>
          <a:p>
            <a:pPr algn="l"/>
            <a:endParaRPr lang="nl-NL" sz="2600" b="1" dirty="0"/>
          </a:p>
          <a:p>
            <a:pPr algn="l"/>
            <a:r>
              <a:rPr lang="nl-NL" sz="2600" b="1" dirty="0"/>
              <a:t>Koolstofdioxide → 	nodig voor fotosynthese</a:t>
            </a:r>
          </a:p>
          <a:p>
            <a:pPr algn="l"/>
            <a:r>
              <a:rPr lang="nl-NL" sz="2600" b="1" dirty="0"/>
              <a:t>		       	dit gas is over het algemeen voldoende in de lucht aanwezig.</a:t>
            </a:r>
          </a:p>
          <a:p>
            <a:pPr algn="l"/>
            <a:r>
              <a:rPr lang="nl-NL" sz="2600" b="1" dirty="0"/>
              <a:t>			(Het is het gas dat wij uitademen)</a:t>
            </a:r>
          </a:p>
          <a:p>
            <a:pPr algn="l"/>
            <a:endParaRPr lang="nl-NL" sz="2600" b="1" dirty="0"/>
          </a:p>
          <a:p>
            <a:pPr algn="l"/>
            <a:r>
              <a:rPr lang="nl-NL" sz="2600" b="1" dirty="0"/>
              <a:t>Zuurstof → 	komt vrij bij het proces fotosynthese</a:t>
            </a:r>
          </a:p>
          <a:p>
            <a:pPr algn="l"/>
            <a:r>
              <a:rPr lang="nl-NL" sz="2600" b="1" dirty="0"/>
              <a:t>		wortels verbruiken energie voor allerlei activiteiten, zoals 		       		ademhaling</a:t>
            </a:r>
          </a:p>
          <a:p>
            <a:pPr algn="l"/>
            <a:endParaRPr lang="nl-NL" sz="2600" b="1" dirty="0"/>
          </a:p>
          <a:p>
            <a:pPr algn="l"/>
            <a:r>
              <a:rPr lang="nl-NL" sz="2600" b="1" u="sng" dirty="0"/>
              <a:t>Bij te veel water geven:</a:t>
            </a:r>
          </a:p>
          <a:p>
            <a:pPr algn="l"/>
            <a:r>
              <a:rPr lang="nl-NL" sz="2600" b="1" dirty="0"/>
              <a:t>Verdwijnt de zuurstof uit de grond, er ontstaat wortelrot. Afhankelijk van het soort plant zullen na enkele dagen tot weken de wortels wegrotten. De plant kan er hierdoor geel uit gaan zien omdat de wortels geen water meer kunnen opnemen en hij dus verdroogd. Zonder wortels kan een plant niet leven en zal hij dus dood gaan.</a:t>
            </a:r>
          </a:p>
          <a:p>
            <a:pPr marL="342900" indent="-342900" algn="l">
              <a:buFont typeface="Arial" panose="020B0604020202020204" pitchFamily="34" charset="0"/>
              <a:buChar char="•"/>
            </a:pPr>
            <a:endParaRPr lang="nl-NL" dirty="0"/>
          </a:p>
          <a:p>
            <a:pPr algn="l"/>
            <a:endParaRPr lang="nl-NL" dirty="0"/>
          </a:p>
        </p:txBody>
      </p:sp>
    </p:spTree>
    <p:extLst>
      <p:ext uri="{BB962C8B-B14F-4D97-AF65-F5344CB8AC3E}">
        <p14:creationId xmlns:p14="http://schemas.microsoft.com/office/powerpoint/2010/main" val="2931654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052" name="Picture 4" descr="Afbeeldingsresultaat voor m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606"/>
            <a:ext cx="12396247" cy="6956700"/>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p:cNvSpPr>
            <a:spLocks noGrp="1"/>
          </p:cNvSpPr>
          <p:nvPr>
            <p:ph type="title"/>
          </p:nvPr>
        </p:nvSpPr>
        <p:spPr>
          <a:xfrm>
            <a:off x="3404824" y="0"/>
            <a:ext cx="6380199" cy="1075219"/>
          </a:xfrm>
        </p:spPr>
        <p:txBody>
          <a:bodyPr>
            <a:normAutofit/>
          </a:bodyPr>
          <a:lstStyle/>
          <a:p>
            <a:r>
              <a:rPr lang="nl-NL" dirty="0"/>
              <a:t>Relatieve luchtvochtigheid</a:t>
            </a:r>
          </a:p>
        </p:txBody>
      </p:sp>
      <p:sp>
        <p:nvSpPr>
          <p:cNvPr id="5" name="Tijdelijke aanduiding voor inhoud 2"/>
          <p:cNvSpPr>
            <a:spLocks noGrp="1"/>
          </p:cNvSpPr>
          <p:nvPr>
            <p:ph idx="1"/>
          </p:nvPr>
        </p:nvSpPr>
        <p:spPr>
          <a:xfrm>
            <a:off x="508673" y="1206631"/>
            <a:ext cx="11548209" cy="5651369"/>
          </a:xfrm>
        </p:spPr>
        <p:txBody>
          <a:bodyPr>
            <a:normAutofit/>
          </a:bodyPr>
          <a:lstStyle/>
          <a:p>
            <a:pPr marL="0" indent="0">
              <a:buNone/>
            </a:pPr>
            <a:r>
              <a:rPr lang="nl-NL" sz="3000" dirty="0">
                <a:solidFill>
                  <a:schemeClr val="bg1"/>
                </a:solidFill>
                <a:latin typeface="Arial" panose="020B0604020202020204" pitchFamily="34" charset="0"/>
                <a:cs typeface="Arial" panose="020B0604020202020204" pitchFamily="34" charset="0"/>
              </a:rPr>
              <a:t>De relatieve luchtvochtigheid (rv) is de hoeveelheid waterdamp in de lucht. </a:t>
            </a:r>
          </a:p>
          <a:p>
            <a:pPr marL="0" indent="0">
              <a:buNone/>
            </a:pPr>
            <a:r>
              <a:rPr lang="nl-NL" sz="3000" dirty="0">
                <a:solidFill>
                  <a:schemeClr val="bg1"/>
                </a:solidFill>
                <a:latin typeface="Arial" panose="020B0604020202020204" pitchFamily="34" charset="0"/>
                <a:cs typeface="Arial" panose="020B0604020202020204" pitchFamily="34" charset="0"/>
              </a:rPr>
              <a:t>Hoe warmer de lucht hoe meer waterdamp het kan vasthouden.</a:t>
            </a:r>
          </a:p>
          <a:p>
            <a:pPr marL="0" indent="0">
              <a:buNone/>
            </a:pPr>
            <a:endParaRPr lang="nl-NL" sz="3000" dirty="0">
              <a:latin typeface="Arial" panose="020B0604020202020204" pitchFamily="34" charset="0"/>
              <a:cs typeface="Arial" panose="020B0604020202020204" pitchFamily="34" charset="0"/>
            </a:endParaRPr>
          </a:p>
          <a:p>
            <a:pPr marL="0" indent="0">
              <a:buNone/>
            </a:pPr>
            <a:endParaRPr lang="nl-NL" sz="3000" dirty="0">
              <a:latin typeface="Arial" panose="020B0604020202020204" pitchFamily="34" charset="0"/>
              <a:cs typeface="Arial" panose="020B0604020202020204" pitchFamily="34" charset="0"/>
            </a:endParaRPr>
          </a:p>
          <a:p>
            <a:pPr marL="0" indent="0">
              <a:buNone/>
            </a:pPr>
            <a:endParaRPr lang="nl-NL" sz="3000" dirty="0">
              <a:latin typeface="Arial" panose="020B0604020202020204" pitchFamily="34" charset="0"/>
              <a:cs typeface="Arial" panose="020B0604020202020204" pitchFamily="34" charset="0"/>
            </a:endParaRPr>
          </a:p>
          <a:p>
            <a:pPr marL="0" indent="0">
              <a:buNone/>
            </a:pPr>
            <a:endParaRPr lang="nl-NL" sz="3000" dirty="0">
              <a:latin typeface="Arial" panose="020B0604020202020204" pitchFamily="34" charset="0"/>
              <a:cs typeface="Arial" panose="020B0604020202020204" pitchFamily="34" charset="0"/>
            </a:endParaRPr>
          </a:p>
          <a:p>
            <a:pPr marL="0" indent="0">
              <a:buNone/>
            </a:pPr>
            <a:r>
              <a:rPr lang="nl-NL" sz="3000" dirty="0">
                <a:solidFill>
                  <a:schemeClr val="bg1"/>
                </a:solidFill>
                <a:latin typeface="Arial" panose="020B0604020202020204" pitchFamily="34" charset="0"/>
                <a:cs typeface="Arial" panose="020B0604020202020204" pitchFamily="34" charset="0"/>
              </a:rPr>
              <a:t>Een hoge rv zorgt voor een goede werking van de huidmondjes, het zorgt voor een goede waterhuishouding bij planten. </a:t>
            </a:r>
          </a:p>
          <a:p>
            <a:pPr marL="0" indent="0">
              <a:buNone/>
            </a:pPr>
            <a:r>
              <a:rPr lang="nl-NL" sz="3000" dirty="0">
                <a:solidFill>
                  <a:schemeClr val="bg1"/>
                </a:solidFill>
                <a:latin typeface="Arial" panose="020B0604020202020204" pitchFamily="34" charset="0"/>
                <a:cs typeface="Arial" panose="020B0604020202020204" pitchFamily="34" charset="0"/>
              </a:rPr>
              <a:t>De rv </a:t>
            </a:r>
            <a:r>
              <a:rPr lang="nl-NL" dirty="0">
                <a:solidFill>
                  <a:schemeClr val="bg1"/>
                </a:solidFill>
                <a:latin typeface="Arial" panose="020B0604020202020204" pitchFamily="34" charset="0"/>
                <a:cs typeface="Arial" panose="020B0604020202020204" pitchFamily="34" charset="0"/>
              </a:rPr>
              <a:t>in de huiskamer tussen 40-60%, rv in de tropen tussen 60-100%</a:t>
            </a:r>
          </a:p>
        </p:txBody>
      </p:sp>
    </p:spTree>
    <p:extLst>
      <p:ext uri="{BB962C8B-B14F-4D97-AF65-F5344CB8AC3E}">
        <p14:creationId xmlns:p14="http://schemas.microsoft.com/office/powerpoint/2010/main" val="2473313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25078" y="449312"/>
            <a:ext cx="11180976" cy="4351338"/>
          </a:xfrm>
        </p:spPr>
        <p:txBody>
          <a:bodyPr/>
          <a:lstStyle/>
          <a:p>
            <a:pPr marL="0" indent="0">
              <a:buNone/>
            </a:pPr>
            <a:r>
              <a:rPr lang="nl-NL" dirty="0"/>
              <a:t>Condens op ramen en schimmels op muren duiden op een hoge rv in huis.</a:t>
            </a:r>
          </a:p>
          <a:p>
            <a:pPr marL="0" indent="0">
              <a:buNone/>
            </a:pPr>
            <a:r>
              <a:rPr lang="nl-NL" dirty="0"/>
              <a:t>Het meten van de rv kun je doen met een hygrometer.</a:t>
            </a:r>
          </a:p>
          <a:p>
            <a:pPr marL="0" indent="0">
              <a:buNone/>
            </a:pPr>
            <a:endParaRPr lang="nl-NL" dirty="0"/>
          </a:p>
        </p:txBody>
      </p:sp>
      <p:pic>
        <p:nvPicPr>
          <p:cNvPr id="4098" name="Picture 2" descr="Afbeeldingsresultaat voor hygro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419" y="2055043"/>
            <a:ext cx="4844007" cy="48029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Afbeeldingsresultaat voor hygrometer digita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919" y="2055044"/>
            <a:ext cx="4802958" cy="480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364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7308388" y="2654595"/>
            <a:ext cx="2812765" cy="3161744"/>
          </a:xfrm>
          <a:prstGeom prst="rect">
            <a:avLst/>
          </a:prstGeom>
        </p:spPr>
      </p:pic>
      <p:pic>
        <p:nvPicPr>
          <p:cNvPr id="5" name="Afbeelding 4"/>
          <p:cNvPicPr>
            <a:picLocks noChangeAspect="1"/>
          </p:cNvPicPr>
          <p:nvPr/>
        </p:nvPicPr>
        <p:blipFill>
          <a:blip r:embed="rId3"/>
          <a:stretch>
            <a:fillRect/>
          </a:stretch>
        </p:blipFill>
        <p:spPr>
          <a:xfrm>
            <a:off x="126179" y="0"/>
            <a:ext cx="1957142" cy="3498110"/>
          </a:xfrm>
          <a:prstGeom prst="rect">
            <a:avLst/>
          </a:prstGeom>
        </p:spPr>
      </p:pic>
      <p:sp>
        <p:nvSpPr>
          <p:cNvPr id="6" name="Rechthoek 5"/>
          <p:cNvSpPr/>
          <p:nvPr/>
        </p:nvSpPr>
        <p:spPr>
          <a:xfrm>
            <a:off x="2189820" y="597886"/>
            <a:ext cx="10002180" cy="6173998"/>
          </a:xfrm>
          <a:prstGeom prst="rect">
            <a:avLst/>
          </a:prstGeom>
        </p:spPr>
        <p:txBody>
          <a:bodyPr wrap="square">
            <a:spAutoFit/>
          </a:bodyPr>
          <a:lstStyle/>
          <a:p>
            <a:pPr lvl="0">
              <a:lnSpc>
                <a:spcPct val="90000"/>
              </a:lnSpc>
              <a:spcBef>
                <a:spcPts val="1000"/>
              </a:spcBef>
            </a:pPr>
            <a:r>
              <a:rPr lang="nl-NL" sz="3200" dirty="0">
                <a:solidFill>
                  <a:prstClr val="black"/>
                </a:solidFill>
                <a:latin typeface="Arial" panose="020B0604020202020204" pitchFamily="34" charset="0"/>
                <a:cs typeface="Arial" panose="020B0604020202020204" pitchFamily="34" charset="0"/>
              </a:rPr>
              <a:t>Verhogen van de rv in de woonkamer:</a:t>
            </a:r>
          </a:p>
          <a:p>
            <a:pPr lvl="0">
              <a:lnSpc>
                <a:spcPct val="90000"/>
              </a:lnSpc>
              <a:spcBef>
                <a:spcPts val="1000"/>
              </a:spcBef>
            </a:pPr>
            <a:endParaRPr lang="nl-NL" sz="3200" dirty="0">
              <a:solidFill>
                <a:prstClr val="black"/>
              </a:solidFill>
              <a:latin typeface="Arial" panose="020B0604020202020204" pitchFamily="34" charset="0"/>
              <a:cs typeface="Arial" panose="020B0604020202020204" pitchFamily="34" charset="0"/>
            </a:endParaRPr>
          </a:p>
          <a:p>
            <a:pPr marL="457200" lvl="0" indent="-457200">
              <a:lnSpc>
                <a:spcPct val="90000"/>
              </a:lnSpc>
              <a:spcBef>
                <a:spcPts val="1000"/>
              </a:spcBef>
              <a:buFont typeface="+mj-lt"/>
              <a:buAutoNum type="arabicPeriod"/>
            </a:pPr>
            <a:r>
              <a:rPr lang="nl-NL" sz="2400" dirty="0">
                <a:solidFill>
                  <a:prstClr val="black"/>
                </a:solidFill>
                <a:latin typeface="Arial" panose="020B0604020202020204" pitchFamily="34" charset="0"/>
                <a:cs typeface="Arial" panose="020B0604020202020204" pitchFamily="34" charset="0"/>
              </a:rPr>
              <a:t>Verdampingsbakjes aan de radiator te hangen.</a:t>
            </a:r>
          </a:p>
          <a:p>
            <a:pPr marL="457200" lvl="0" indent="-457200">
              <a:lnSpc>
                <a:spcPct val="90000"/>
              </a:lnSpc>
              <a:spcBef>
                <a:spcPts val="1000"/>
              </a:spcBef>
              <a:buFont typeface="+mj-lt"/>
              <a:buAutoNum type="arabicPeriod"/>
            </a:pPr>
            <a:endParaRPr lang="nl-NL" sz="2400" dirty="0">
              <a:solidFill>
                <a:prstClr val="black"/>
              </a:solidFill>
              <a:latin typeface="Arial" panose="020B0604020202020204" pitchFamily="34" charset="0"/>
              <a:cs typeface="Arial" panose="020B0604020202020204" pitchFamily="34" charset="0"/>
            </a:endParaRPr>
          </a:p>
          <a:p>
            <a:pPr marL="457200" lvl="0" indent="-457200">
              <a:lnSpc>
                <a:spcPct val="90000"/>
              </a:lnSpc>
              <a:spcBef>
                <a:spcPts val="1000"/>
              </a:spcBef>
              <a:buFont typeface="+mj-lt"/>
              <a:buAutoNum type="arabicPeriod"/>
            </a:pPr>
            <a:endParaRPr lang="nl-NL" sz="2400" dirty="0">
              <a:solidFill>
                <a:prstClr val="black"/>
              </a:solidFill>
              <a:latin typeface="Arial" panose="020B0604020202020204" pitchFamily="34" charset="0"/>
              <a:cs typeface="Arial" panose="020B0604020202020204" pitchFamily="34" charset="0"/>
            </a:endParaRPr>
          </a:p>
          <a:p>
            <a:pPr marL="457200" lvl="0" indent="-457200">
              <a:lnSpc>
                <a:spcPct val="90000"/>
              </a:lnSpc>
              <a:spcBef>
                <a:spcPts val="1000"/>
              </a:spcBef>
              <a:buFont typeface="+mj-lt"/>
              <a:buAutoNum type="arabicPeriod"/>
            </a:pPr>
            <a:endParaRPr lang="nl-NL" sz="2400" dirty="0">
              <a:solidFill>
                <a:prstClr val="black"/>
              </a:solidFill>
              <a:latin typeface="Arial" panose="020B0604020202020204" pitchFamily="34" charset="0"/>
              <a:cs typeface="Arial" panose="020B0604020202020204" pitchFamily="34" charset="0"/>
            </a:endParaRPr>
          </a:p>
          <a:p>
            <a:pPr marL="457200" lvl="0" indent="-457200">
              <a:lnSpc>
                <a:spcPct val="90000"/>
              </a:lnSpc>
              <a:spcBef>
                <a:spcPts val="1000"/>
              </a:spcBef>
              <a:buFont typeface="+mj-lt"/>
              <a:buAutoNum type="arabicPeriod"/>
            </a:pPr>
            <a:r>
              <a:rPr lang="nl-NL" sz="2400" dirty="0">
                <a:solidFill>
                  <a:prstClr val="black"/>
                </a:solidFill>
                <a:latin typeface="Arial" panose="020B0604020202020204" pitchFamily="34" charset="0"/>
                <a:cs typeface="Arial" panose="020B0604020202020204" pitchFamily="34" charset="0"/>
              </a:rPr>
              <a:t>Een elektrische luchtbevochtiger.</a:t>
            </a:r>
          </a:p>
          <a:p>
            <a:pPr marL="457200" lvl="0" indent="-457200">
              <a:lnSpc>
                <a:spcPct val="90000"/>
              </a:lnSpc>
              <a:spcBef>
                <a:spcPts val="1000"/>
              </a:spcBef>
              <a:buFont typeface="+mj-lt"/>
              <a:buAutoNum type="arabicPeriod"/>
            </a:pPr>
            <a:endParaRPr lang="nl-NL" sz="2400" dirty="0">
              <a:solidFill>
                <a:prstClr val="black"/>
              </a:solidFill>
              <a:latin typeface="Arial" panose="020B0604020202020204" pitchFamily="34" charset="0"/>
              <a:cs typeface="Arial" panose="020B0604020202020204" pitchFamily="34" charset="0"/>
            </a:endParaRPr>
          </a:p>
          <a:p>
            <a:pPr marL="457200" lvl="0" indent="-457200">
              <a:lnSpc>
                <a:spcPct val="90000"/>
              </a:lnSpc>
              <a:spcBef>
                <a:spcPts val="1000"/>
              </a:spcBef>
              <a:buFont typeface="+mj-lt"/>
              <a:buAutoNum type="arabicPeriod"/>
            </a:pPr>
            <a:endParaRPr lang="nl-NL" sz="2400" dirty="0">
              <a:solidFill>
                <a:prstClr val="black"/>
              </a:solidFill>
              <a:latin typeface="Arial" panose="020B0604020202020204" pitchFamily="34" charset="0"/>
              <a:cs typeface="Arial" panose="020B0604020202020204" pitchFamily="34" charset="0"/>
            </a:endParaRPr>
          </a:p>
          <a:p>
            <a:pPr marL="457200" lvl="0" indent="-457200">
              <a:lnSpc>
                <a:spcPct val="90000"/>
              </a:lnSpc>
              <a:spcBef>
                <a:spcPts val="1000"/>
              </a:spcBef>
              <a:buFont typeface="+mj-lt"/>
              <a:buAutoNum type="arabicPeriod"/>
            </a:pPr>
            <a:endParaRPr lang="nl-NL" sz="2400" dirty="0">
              <a:solidFill>
                <a:prstClr val="black"/>
              </a:solidFill>
              <a:latin typeface="Arial" panose="020B0604020202020204" pitchFamily="34" charset="0"/>
              <a:cs typeface="Arial" panose="020B0604020202020204" pitchFamily="34" charset="0"/>
            </a:endParaRPr>
          </a:p>
          <a:p>
            <a:pPr marL="457200" lvl="0" indent="-457200">
              <a:lnSpc>
                <a:spcPct val="90000"/>
              </a:lnSpc>
              <a:spcBef>
                <a:spcPts val="1000"/>
              </a:spcBef>
              <a:buFont typeface="+mj-lt"/>
              <a:buAutoNum type="arabicPeriod"/>
            </a:pPr>
            <a:endParaRPr lang="nl-NL" sz="2400" dirty="0">
              <a:solidFill>
                <a:prstClr val="black"/>
              </a:solidFill>
              <a:latin typeface="Arial" panose="020B0604020202020204" pitchFamily="34" charset="0"/>
              <a:cs typeface="Arial" panose="020B0604020202020204" pitchFamily="34" charset="0"/>
            </a:endParaRPr>
          </a:p>
          <a:p>
            <a:pPr marL="457200" lvl="0" indent="-457200">
              <a:lnSpc>
                <a:spcPct val="90000"/>
              </a:lnSpc>
              <a:spcBef>
                <a:spcPts val="1000"/>
              </a:spcBef>
              <a:buFont typeface="+mj-lt"/>
              <a:buAutoNum type="arabicPeriod"/>
            </a:pPr>
            <a:r>
              <a:rPr lang="nl-NL" sz="2400" dirty="0">
                <a:solidFill>
                  <a:prstClr val="black"/>
                </a:solidFill>
                <a:latin typeface="Arial" panose="020B0604020202020204" pitchFamily="34" charset="0"/>
                <a:cs typeface="Arial" panose="020B0604020202020204" pitchFamily="34" charset="0"/>
              </a:rPr>
              <a:t>Eilandmethode: de planten op een platte schaal met water te zetten. </a:t>
            </a:r>
          </a:p>
          <a:p>
            <a:pPr lvl="0">
              <a:lnSpc>
                <a:spcPct val="90000"/>
              </a:lnSpc>
              <a:spcBef>
                <a:spcPts val="1000"/>
              </a:spcBef>
            </a:pPr>
            <a:r>
              <a:rPr lang="nl-NL" sz="2400" dirty="0">
                <a:solidFill>
                  <a:prstClr val="black"/>
                </a:solidFill>
                <a:latin typeface="Arial" panose="020B0604020202020204" pitchFamily="34" charset="0"/>
                <a:cs typeface="Arial" panose="020B0604020202020204" pitchFamily="34" charset="0"/>
              </a:rPr>
              <a:t>     Zo wordt in de directe omgeving van de plant de rv  hoger.</a:t>
            </a:r>
          </a:p>
        </p:txBody>
      </p:sp>
      <p:pic>
        <p:nvPicPr>
          <p:cNvPr id="7" name="Afbeelding 6"/>
          <p:cNvPicPr>
            <a:picLocks noChangeAspect="1"/>
          </p:cNvPicPr>
          <p:nvPr/>
        </p:nvPicPr>
        <p:blipFill>
          <a:blip r:embed="rId4"/>
          <a:stretch>
            <a:fillRect/>
          </a:stretch>
        </p:blipFill>
        <p:spPr>
          <a:xfrm>
            <a:off x="10121153" y="0"/>
            <a:ext cx="2070847" cy="2903456"/>
          </a:xfrm>
          <a:prstGeom prst="rect">
            <a:avLst/>
          </a:prstGeom>
        </p:spPr>
      </p:pic>
      <p:pic>
        <p:nvPicPr>
          <p:cNvPr id="8" name="Afbeelding 7"/>
          <p:cNvPicPr>
            <a:picLocks noChangeAspect="1"/>
          </p:cNvPicPr>
          <p:nvPr/>
        </p:nvPicPr>
        <p:blipFill>
          <a:blip r:embed="rId5"/>
          <a:stretch>
            <a:fillRect/>
          </a:stretch>
        </p:blipFill>
        <p:spPr>
          <a:xfrm>
            <a:off x="13060" y="3867623"/>
            <a:ext cx="2070261" cy="2990377"/>
          </a:xfrm>
          <a:prstGeom prst="rect">
            <a:avLst/>
          </a:prstGeom>
        </p:spPr>
      </p:pic>
    </p:spTree>
    <p:extLst>
      <p:ext uri="{BB962C8B-B14F-4D97-AF65-F5344CB8AC3E}">
        <p14:creationId xmlns:p14="http://schemas.microsoft.com/office/powerpoint/2010/main" val="109767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030862" y="248043"/>
            <a:ext cx="6670077" cy="1429928"/>
          </a:xfrm>
        </p:spPr>
        <p:txBody>
          <a:bodyPr>
            <a:noAutofit/>
          </a:bodyPr>
          <a:lstStyle/>
          <a:p>
            <a:r>
              <a:rPr lang="nl-NL" sz="5400" b="1" dirty="0"/>
              <a:t>3. Groeifactor Water</a:t>
            </a:r>
          </a:p>
        </p:txBody>
      </p:sp>
      <p:sp>
        <p:nvSpPr>
          <p:cNvPr id="3" name="Tijdelijke aanduiding voor inhoud 2"/>
          <p:cNvSpPr>
            <a:spLocks noGrp="1"/>
          </p:cNvSpPr>
          <p:nvPr>
            <p:ph idx="1"/>
          </p:nvPr>
        </p:nvSpPr>
        <p:spPr>
          <a:xfrm>
            <a:off x="2101391" y="1932496"/>
            <a:ext cx="9729248" cy="4317475"/>
          </a:xfrm>
        </p:spPr>
        <p:txBody>
          <a:bodyPr>
            <a:normAutofit/>
          </a:bodyPr>
          <a:lstStyle/>
          <a:p>
            <a:pPr marL="0" indent="0">
              <a:buNone/>
            </a:pPr>
            <a:r>
              <a:rPr lang="nl-NL" sz="4000" dirty="0"/>
              <a:t>Taken van water: </a:t>
            </a:r>
          </a:p>
          <a:p>
            <a:r>
              <a:rPr lang="nl-NL" sz="4000" dirty="0"/>
              <a:t>Stevigheid van de plant</a:t>
            </a:r>
          </a:p>
          <a:p>
            <a:r>
              <a:rPr lang="nl-NL" sz="4000" dirty="0"/>
              <a:t>Oplosmiddel van voedingsstoffen</a:t>
            </a:r>
          </a:p>
          <a:p>
            <a:r>
              <a:rPr lang="nl-NL" sz="4000" dirty="0"/>
              <a:t>Afvoer van warmte: verdamping via de huidmondjes</a:t>
            </a:r>
          </a:p>
          <a:p>
            <a:r>
              <a:rPr lang="nl-NL" sz="4000" dirty="0"/>
              <a:t>Fotosynthese</a:t>
            </a:r>
          </a:p>
          <a:p>
            <a:pPr marL="0" indent="0">
              <a:buNone/>
            </a:pPr>
            <a:endParaRPr lang="nl-NL" sz="3000" dirty="0"/>
          </a:p>
        </p:txBody>
      </p:sp>
    </p:spTree>
    <p:extLst>
      <p:ext uri="{BB962C8B-B14F-4D97-AF65-F5344CB8AC3E}">
        <p14:creationId xmlns:p14="http://schemas.microsoft.com/office/powerpoint/2010/main" val="743071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62406" y="0"/>
            <a:ext cx="10012052" cy="1319753"/>
          </a:xfrm>
        </p:spPr>
        <p:txBody>
          <a:bodyPr/>
          <a:lstStyle/>
          <a:p>
            <a:r>
              <a:rPr lang="nl-NL" dirty="0"/>
              <a:t>Vuistregels bij het water geven van planten</a:t>
            </a:r>
          </a:p>
        </p:txBody>
      </p:sp>
      <p:sp>
        <p:nvSpPr>
          <p:cNvPr id="3" name="Tijdelijke aanduiding voor inhoud 2"/>
          <p:cNvSpPr>
            <a:spLocks noGrp="1"/>
          </p:cNvSpPr>
          <p:nvPr>
            <p:ph idx="1"/>
          </p:nvPr>
        </p:nvSpPr>
        <p:spPr>
          <a:xfrm>
            <a:off x="894761" y="1046376"/>
            <a:ext cx="10480249" cy="5689076"/>
          </a:xfrm>
        </p:spPr>
        <p:txBody>
          <a:bodyPr>
            <a:normAutofit lnSpcReduction="10000"/>
          </a:bodyPr>
          <a:lstStyle/>
          <a:p>
            <a:pPr algn="just"/>
            <a:r>
              <a:rPr lang="nl-NL" dirty="0">
                <a:latin typeface="Arial" panose="020B0604020202020204" pitchFamily="34" charset="0"/>
                <a:cs typeface="Arial" panose="020B0604020202020204" pitchFamily="34" charset="0"/>
              </a:rPr>
              <a:t>Meer water geven bij droge lucht</a:t>
            </a:r>
          </a:p>
          <a:p>
            <a:pPr algn="just"/>
            <a:r>
              <a:rPr lang="nl-NL" dirty="0">
                <a:latin typeface="Arial" panose="020B0604020202020204" pitchFamily="34" charset="0"/>
                <a:cs typeface="Arial" panose="020B0604020202020204" pitchFamily="34" charset="0"/>
              </a:rPr>
              <a:t>Meer water geven bij rijkere bloei</a:t>
            </a:r>
          </a:p>
          <a:p>
            <a:pPr algn="just"/>
            <a:r>
              <a:rPr lang="nl-NL" dirty="0">
                <a:latin typeface="Arial" panose="020B0604020202020204" pitchFamily="34" charset="0"/>
                <a:cs typeface="Arial" panose="020B0604020202020204" pitchFamily="34" charset="0"/>
              </a:rPr>
              <a:t>Specifiek blad: 	* dik, vlezig en klein blad </a:t>
            </a:r>
            <a:r>
              <a:rPr lang="nl-NL" dirty="0">
                <a:latin typeface="Arial" panose="020B0604020202020204" pitchFamily="34" charset="0"/>
                <a:cs typeface="Arial" panose="020B0604020202020204" pitchFamily="34" charset="0"/>
                <a:sym typeface="Wingdings" panose="05000000000000000000" pitchFamily="2" charset="2"/>
              </a:rPr>
              <a:t> </a:t>
            </a:r>
            <a:r>
              <a:rPr lang="nl-NL" dirty="0">
                <a:latin typeface="Arial" panose="020B0604020202020204" pitchFamily="34" charset="0"/>
                <a:cs typeface="Arial" panose="020B0604020202020204" pitchFamily="34" charset="0"/>
              </a:rPr>
              <a:t>minder water </a:t>
            </a:r>
          </a:p>
          <a:p>
            <a:pPr marL="0" indent="0" algn="just">
              <a:buNone/>
            </a:pPr>
            <a:r>
              <a:rPr lang="nl-NL" dirty="0">
                <a:latin typeface="Arial" panose="020B0604020202020204" pitchFamily="34" charset="0"/>
                <a:cs typeface="Arial" panose="020B0604020202020204" pitchFamily="34" charset="0"/>
              </a:rPr>
              <a:t>			* dun, groot blad </a:t>
            </a:r>
            <a:r>
              <a:rPr lang="nl-NL" dirty="0">
                <a:latin typeface="Arial" panose="020B0604020202020204" pitchFamily="34" charset="0"/>
                <a:cs typeface="Arial" panose="020B0604020202020204" pitchFamily="34" charset="0"/>
                <a:sym typeface="Wingdings" panose="05000000000000000000" pitchFamily="2" charset="2"/>
              </a:rPr>
              <a:t> meer water</a:t>
            </a:r>
            <a:endParaRPr lang="nl-NL" dirty="0">
              <a:latin typeface="Arial" panose="020B0604020202020204" pitchFamily="34" charset="0"/>
              <a:cs typeface="Arial" panose="020B0604020202020204" pitchFamily="34" charset="0"/>
            </a:endParaRPr>
          </a:p>
          <a:p>
            <a:pPr algn="just"/>
            <a:r>
              <a:rPr lang="nl-NL" dirty="0">
                <a:latin typeface="Arial" panose="020B0604020202020204" pitchFamily="34" charset="0"/>
                <a:cs typeface="Arial" panose="020B0604020202020204" pitchFamily="34" charset="0"/>
              </a:rPr>
              <a:t>Let op de pot: poreuze potten (roodsteen) meer water dan waterdichte potten</a:t>
            </a:r>
          </a:p>
          <a:p>
            <a:pPr algn="just"/>
            <a:r>
              <a:rPr lang="nl-NL" dirty="0">
                <a:latin typeface="Arial" panose="020B0604020202020204" pitchFamily="34" charset="0"/>
                <a:cs typeface="Arial" panose="020B0604020202020204" pitchFamily="34" charset="0"/>
              </a:rPr>
              <a:t>Regelmatig een beetje water is beter dan in één keer veel water geven</a:t>
            </a:r>
          </a:p>
          <a:p>
            <a:pPr algn="just"/>
            <a:r>
              <a:rPr lang="nl-NL" dirty="0">
                <a:latin typeface="Arial" panose="020B0604020202020204" pitchFamily="34" charset="0"/>
                <a:cs typeface="Arial" panose="020B0604020202020204" pitchFamily="34" charset="0"/>
              </a:rPr>
              <a:t>Enkele uren in water staan is zeer schadelijk (bij lage temperaturen) </a:t>
            </a:r>
            <a:r>
              <a:rPr lang="nl-NL" dirty="0">
                <a:latin typeface="Arial" panose="020B0604020202020204" pitchFamily="34" charset="0"/>
                <a:cs typeface="Arial" panose="020B0604020202020204" pitchFamily="34" charset="0"/>
                <a:sym typeface="Wingdings" panose="05000000000000000000" pitchFamily="2" charset="2"/>
              </a:rPr>
              <a:t> nooit ‘natte voeten’ </a:t>
            </a:r>
            <a:endParaRPr lang="nl-NL" dirty="0">
              <a:latin typeface="Arial" panose="020B0604020202020204" pitchFamily="34" charset="0"/>
              <a:cs typeface="Arial" panose="020B0604020202020204" pitchFamily="34" charset="0"/>
            </a:endParaRPr>
          </a:p>
          <a:p>
            <a:pPr algn="just"/>
            <a:r>
              <a:rPr lang="nl-NL" dirty="0">
                <a:latin typeface="Arial" panose="020B0604020202020204" pitchFamily="34" charset="0"/>
                <a:cs typeface="Arial" panose="020B0604020202020204" pitchFamily="34" charset="0"/>
              </a:rPr>
              <a:t>Heesterachtige planten zoals Azalea / Hortensia één maal per week dompelen in lauw water, daarna  half uur laten uitlekken.</a:t>
            </a:r>
          </a:p>
          <a:p>
            <a:pPr algn="just"/>
            <a:r>
              <a:rPr lang="nl-NL" dirty="0">
                <a:latin typeface="Arial" panose="020B0604020202020204" pitchFamily="34" charset="0"/>
                <a:cs typeface="Arial" panose="020B0604020202020204" pitchFamily="34" charset="0"/>
              </a:rPr>
              <a:t>Bol~ en knolplanten weinig water geven</a:t>
            </a:r>
          </a:p>
          <a:p>
            <a:endParaRPr lang="nl-NL" dirty="0">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2592912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1844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752627" y="395526"/>
            <a:ext cx="7824247" cy="1452127"/>
          </a:xfrm>
        </p:spPr>
        <p:txBody>
          <a:bodyPr>
            <a:noAutofit/>
          </a:bodyPr>
          <a:lstStyle/>
          <a:p>
            <a:r>
              <a:rPr lang="nl-NL" sz="5400" b="1" dirty="0"/>
              <a:t>4. Groeifactor Temperatuur</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751137287"/>
              </p:ext>
            </p:extLst>
          </p:nvPr>
        </p:nvGraphicFramePr>
        <p:xfrm>
          <a:off x="1722365" y="2388848"/>
          <a:ext cx="9608655" cy="3024335"/>
        </p:xfrm>
        <a:graphic>
          <a:graphicData uri="http://schemas.openxmlformats.org/drawingml/2006/table">
            <a:tbl>
              <a:tblPr firstRow="1" firstCol="1" bandRow="1">
                <a:tableStyleId>{5C22544A-7EE6-4342-B048-85BDC9FD1C3A}</a:tableStyleId>
              </a:tblPr>
              <a:tblGrid>
                <a:gridCol w="3202885">
                  <a:extLst>
                    <a:ext uri="{9D8B030D-6E8A-4147-A177-3AD203B41FA5}">
                      <a16:colId xmlns:a16="http://schemas.microsoft.com/office/drawing/2014/main" val="20000"/>
                    </a:ext>
                  </a:extLst>
                </a:gridCol>
                <a:gridCol w="3202885">
                  <a:extLst>
                    <a:ext uri="{9D8B030D-6E8A-4147-A177-3AD203B41FA5}">
                      <a16:colId xmlns:a16="http://schemas.microsoft.com/office/drawing/2014/main" val="20001"/>
                    </a:ext>
                  </a:extLst>
                </a:gridCol>
                <a:gridCol w="3202885">
                  <a:extLst>
                    <a:ext uri="{9D8B030D-6E8A-4147-A177-3AD203B41FA5}">
                      <a16:colId xmlns:a16="http://schemas.microsoft.com/office/drawing/2014/main" val="20002"/>
                    </a:ext>
                  </a:extLst>
                </a:gridCol>
              </a:tblGrid>
              <a:tr h="696074">
                <a:tc>
                  <a:txBody>
                    <a:bodyPr/>
                    <a:lstStyle/>
                    <a:p>
                      <a:pPr algn="ctr">
                        <a:lnSpc>
                          <a:spcPct val="115000"/>
                        </a:lnSpc>
                        <a:spcAft>
                          <a:spcPts val="0"/>
                        </a:spcAft>
                      </a:pPr>
                      <a:r>
                        <a:rPr lang="nl-NL" sz="1600" dirty="0">
                          <a:effectLst/>
                          <a:latin typeface="Arial" pitchFamily="34" charset="0"/>
                          <a:cs typeface="Arial" pitchFamily="34" charset="0"/>
                        </a:rPr>
                        <a:t> </a:t>
                      </a:r>
                    </a:p>
                    <a:p>
                      <a:pPr algn="ctr">
                        <a:lnSpc>
                          <a:spcPct val="115000"/>
                        </a:lnSpc>
                        <a:spcAft>
                          <a:spcPts val="0"/>
                        </a:spcAft>
                      </a:pPr>
                      <a:r>
                        <a:rPr lang="nl-NL" sz="1600" dirty="0">
                          <a:effectLst/>
                          <a:latin typeface="Arial" pitchFamily="34" charset="0"/>
                          <a:cs typeface="Arial" pitchFamily="34" charset="0"/>
                        </a:rPr>
                        <a:t>Soort plant</a:t>
                      </a:r>
                      <a:endParaRPr lang="nl-NL" sz="1600" dirty="0">
                        <a:effectLst/>
                        <a:latin typeface="Arial" pitchFamily="34" charset="0"/>
                        <a:ea typeface="Calibri"/>
                        <a:cs typeface="Arial" pitchFamily="34" charset="0"/>
                      </a:endParaRPr>
                    </a:p>
                  </a:txBody>
                  <a:tcPr marL="9525" marR="9525" marT="9525" marB="9525" anchor="ctr"/>
                </a:tc>
                <a:tc>
                  <a:txBody>
                    <a:bodyPr/>
                    <a:lstStyle/>
                    <a:p>
                      <a:pPr algn="ctr">
                        <a:lnSpc>
                          <a:spcPct val="115000"/>
                        </a:lnSpc>
                        <a:spcAft>
                          <a:spcPts val="0"/>
                        </a:spcAft>
                      </a:pPr>
                      <a:r>
                        <a:rPr lang="nl-NL" sz="1600" dirty="0">
                          <a:effectLst/>
                          <a:latin typeface="Arial" pitchFamily="34" charset="0"/>
                          <a:cs typeface="Arial" pitchFamily="34" charset="0"/>
                        </a:rPr>
                        <a:t>Minimum temperatuur</a:t>
                      </a:r>
                      <a:endParaRPr lang="nl-NL" sz="1600" dirty="0">
                        <a:effectLst/>
                        <a:latin typeface="Arial" pitchFamily="34" charset="0"/>
                        <a:ea typeface="Calibri"/>
                        <a:cs typeface="Arial" pitchFamily="34" charset="0"/>
                      </a:endParaRPr>
                    </a:p>
                  </a:txBody>
                  <a:tcPr marL="9525" marR="9525" marT="9525" marB="9525" anchor="ctr"/>
                </a:tc>
                <a:tc>
                  <a:txBody>
                    <a:bodyPr/>
                    <a:lstStyle/>
                    <a:p>
                      <a:pPr algn="ctr">
                        <a:lnSpc>
                          <a:spcPct val="115000"/>
                        </a:lnSpc>
                        <a:spcAft>
                          <a:spcPts val="0"/>
                        </a:spcAft>
                      </a:pPr>
                      <a:r>
                        <a:rPr lang="nl-NL" sz="1600" dirty="0">
                          <a:effectLst/>
                          <a:latin typeface="Arial" pitchFamily="34" charset="0"/>
                          <a:cs typeface="Arial" pitchFamily="34" charset="0"/>
                        </a:rPr>
                        <a:t>Maximum temperatuur</a:t>
                      </a:r>
                      <a:endParaRPr lang="nl-NL" sz="1600" dirty="0">
                        <a:effectLst/>
                        <a:latin typeface="Arial" pitchFamily="34" charset="0"/>
                        <a:ea typeface="Calibri"/>
                        <a:cs typeface="Arial" pitchFamily="34" charset="0"/>
                      </a:endParaRPr>
                    </a:p>
                  </a:txBody>
                  <a:tcPr marL="9525" marR="9525" marT="9525" marB="9525" anchor="ctr"/>
                </a:tc>
                <a:extLst>
                  <a:ext uri="{0D108BD9-81ED-4DB2-BD59-A6C34878D82A}">
                    <a16:rowId xmlns:a16="http://schemas.microsoft.com/office/drawing/2014/main" val="10000"/>
                  </a:ext>
                </a:extLst>
              </a:tr>
              <a:tr h="321178">
                <a:tc>
                  <a:txBody>
                    <a:bodyPr/>
                    <a:lstStyle/>
                    <a:p>
                      <a:pPr algn="ctr">
                        <a:lnSpc>
                          <a:spcPct val="115000"/>
                        </a:lnSpc>
                        <a:spcAft>
                          <a:spcPts val="0"/>
                        </a:spcAft>
                      </a:pPr>
                      <a:r>
                        <a:rPr lang="nl-NL" sz="1600" dirty="0">
                          <a:effectLst/>
                          <a:latin typeface="Arial" pitchFamily="34" charset="0"/>
                          <a:cs typeface="Arial" pitchFamily="34" charset="0"/>
                        </a:rPr>
                        <a:t>tropische planten</a:t>
                      </a:r>
                      <a:endParaRPr lang="nl-NL" sz="1600" dirty="0">
                        <a:effectLst/>
                        <a:latin typeface="Arial" pitchFamily="34" charset="0"/>
                        <a:ea typeface="Calibri"/>
                        <a:cs typeface="Arial" pitchFamily="34" charset="0"/>
                      </a:endParaRPr>
                    </a:p>
                  </a:txBody>
                  <a:tcPr marL="0" marR="0" marT="0" marB="0"/>
                </a:tc>
                <a:tc>
                  <a:txBody>
                    <a:bodyPr/>
                    <a:lstStyle/>
                    <a:p>
                      <a:pPr algn="ctr">
                        <a:lnSpc>
                          <a:spcPct val="115000"/>
                        </a:lnSpc>
                        <a:spcAft>
                          <a:spcPts val="0"/>
                        </a:spcAft>
                      </a:pPr>
                      <a:r>
                        <a:rPr lang="nl-NL" sz="1600" dirty="0">
                          <a:effectLst/>
                          <a:latin typeface="Arial" pitchFamily="34" charset="0"/>
                          <a:cs typeface="Arial" pitchFamily="34" charset="0"/>
                        </a:rPr>
                        <a:t>16-20°C</a:t>
                      </a:r>
                      <a:endParaRPr lang="nl-NL" sz="1600" dirty="0">
                        <a:effectLst/>
                        <a:latin typeface="Arial" pitchFamily="34" charset="0"/>
                        <a:ea typeface="Calibri"/>
                        <a:cs typeface="Arial" pitchFamily="34" charset="0"/>
                      </a:endParaRPr>
                    </a:p>
                  </a:txBody>
                  <a:tcPr marL="0" marR="0" marT="0" marB="0"/>
                </a:tc>
                <a:tc>
                  <a:txBody>
                    <a:bodyPr/>
                    <a:lstStyle/>
                    <a:p>
                      <a:pPr algn="l">
                        <a:lnSpc>
                          <a:spcPct val="115000"/>
                        </a:lnSpc>
                        <a:spcAft>
                          <a:spcPts val="0"/>
                        </a:spcAft>
                      </a:pPr>
                      <a:r>
                        <a:rPr lang="nl-NL" sz="1600" dirty="0">
                          <a:effectLst/>
                          <a:latin typeface="Arial" pitchFamily="34" charset="0"/>
                          <a:cs typeface="Arial" pitchFamily="34" charset="0"/>
                        </a:rPr>
                        <a:t>           35-45°C</a:t>
                      </a:r>
                      <a:endParaRPr lang="nl-NL" sz="1600" dirty="0">
                        <a:effectLst/>
                        <a:latin typeface="Arial" pitchFamily="34" charset="0"/>
                        <a:ea typeface="Calibri"/>
                        <a:cs typeface="Arial" pitchFamily="34" charset="0"/>
                      </a:endParaRPr>
                    </a:p>
                  </a:txBody>
                  <a:tcPr marL="0" marR="0" marT="0" marB="0"/>
                </a:tc>
                <a:extLst>
                  <a:ext uri="{0D108BD9-81ED-4DB2-BD59-A6C34878D82A}">
                    <a16:rowId xmlns:a16="http://schemas.microsoft.com/office/drawing/2014/main" val="10001"/>
                  </a:ext>
                </a:extLst>
              </a:tr>
              <a:tr h="321178">
                <a:tc>
                  <a:txBody>
                    <a:bodyPr/>
                    <a:lstStyle/>
                    <a:p>
                      <a:pPr algn="ctr">
                        <a:lnSpc>
                          <a:spcPct val="115000"/>
                        </a:lnSpc>
                        <a:spcAft>
                          <a:spcPts val="0"/>
                        </a:spcAft>
                      </a:pPr>
                      <a:r>
                        <a:rPr lang="nl-NL" sz="1600" dirty="0">
                          <a:effectLst/>
                          <a:latin typeface="Arial" pitchFamily="34" charset="0"/>
                          <a:cs typeface="Arial" pitchFamily="34" charset="0"/>
                        </a:rPr>
                        <a:t>subtropische planten</a:t>
                      </a:r>
                      <a:endParaRPr lang="nl-NL" sz="1600" dirty="0">
                        <a:effectLst/>
                        <a:latin typeface="Arial" pitchFamily="34" charset="0"/>
                        <a:ea typeface="Calibri"/>
                        <a:cs typeface="Arial" pitchFamily="34" charset="0"/>
                      </a:endParaRPr>
                    </a:p>
                  </a:txBody>
                  <a:tcPr marL="0" marR="0" marT="0" marB="0"/>
                </a:tc>
                <a:tc>
                  <a:txBody>
                    <a:bodyPr/>
                    <a:lstStyle/>
                    <a:p>
                      <a:pPr algn="ctr">
                        <a:lnSpc>
                          <a:spcPct val="115000"/>
                        </a:lnSpc>
                        <a:spcAft>
                          <a:spcPts val="0"/>
                        </a:spcAft>
                      </a:pPr>
                      <a:r>
                        <a:rPr lang="nl-NL" sz="1600" dirty="0">
                          <a:effectLst/>
                          <a:latin typeface="Arial" pitchFamily="34" charset="0"/>
                          <a:cs typeface="Arial" pitchFamily="34" charset="0"/>
                        </a:rPr>
                        <a:t>10-16°C</a:t>
                      </a:r>
                      <a:endParaRPr lang="nl-NL" sz="1600" dirty="0">
                        <a:effectLst/>
                        <a:latin typeface="Arial" pitchFamily="34" charset="0"/>
                        <a:ea typeface="Calibri"/>
                        <a:cs typeface="Arial" pitchFamily="34" charset="0"/>
                      </a:endParaRPr>
                    </a:p>
                  </a:txBody>
                  <a:tcPr marL="0" marR="0" marT="0" marB="0"/>
                </a:tc>
                <a:tc>
                  <a:txBody>
                    <a:bodyPr/>
                    <a:lstStyle/>
                    <a:p>
                      <a:pPr algn="l">
                        <a:lnSpc>
                          <a:spcPct val="115000"/>
                        </a:lnSpc>
                        <a:spcAft>
                          <a:spcPts val="0"/>
                        </a:spcAft>
                      </a:pPr>
                      <a:r>
                        <a:rPr lang="nl-NL" sz="1600" dirty="0">
                          <a:effectLst/>
                          <a:latin typeface="Arial" pitchFamily="34" charset="0"/>
                          <a:cs typeface="Arial" pitchFamily="34" charset="0"/>
                        </a:rPr>
                        <a:t>           35-45°C</a:t>
                      </a:r>
                      <a:endParaRPr lang="nl-NL" sz="1600" dirty="0">
                        <a:effectLst/>
                        <a:latin typeface="Arial" pitchFamily="34" charset="0"/>
                        <a:ea typeface="Calibri"/>
                        <a:cs typeface="Arial" pitchFamily="34" charset="0"/>
                      </a:endParaRPr>
                    </a:p>
                  </a:txBody>
                  <a:tcPr marL="0" marR="0" marT="0" marB="0"/>
                </a:tc>
                <a:extLst>
                  <a:ext uri="{0D108BD9-81ED-4DB2-BD59-A6C34878D82A}">
                    <a16:rowId xmlns:a16="http://schemas.microsoft.com/office/drawing/2014/main" val="10002"/>
                  </a:ext>
                </a:extLst>
              </a:tr>
              <a:tr h="1685905">
                <a:tc>
                  <a:txBody>
                    <a:bodyPr/>
                    <a:lstStyle/>
                    <a:p>
                      <a:pPr algn="ctr">
                        <a:lnSpc>
                          <a:spcPct val="115000"/>
                        </a:lnSpc>
                        <a:spcAft>
                          <a:spcPts val="0"/>
                        </a:spcAft>
                      </a:pPr>
                      <a:r>
                        <a:rPr lang="nl-NL" sz="1600" dirty="0">
                          <a:effectLst/>
                          <a:latin typeface="Arial" pitchFamily="34" charset="0"/>
                          <a:cs typeface="Arial" pitchFamily="34" charset="0"/>
                        </a:rPr>
                        <a:t>planten uit gematigde en koude gebieden</a:t>
                      </a:r>
                      <a:endParaRPr lang="nl-NL" sz="1600" dirty="0">
                        <a:effectLst/>
                        <a:latin typeface="Arial" pitchFamily="34" charset="0"/>
                        <a:ea typeface="Calibri"/>
                        <a:cs typeface="Arial" pitchFamily="34" charset="0"/>
                      </a:endParaRPr>
                    </a:p>
                  </a:txBody>
                  <a:tcPr marL="0" marR="0" marT="0" marB="0"/>
                </a:tc>
                <a:tc>
                  <a:txBody>
                    <a:bodyPr/>
                    <a:lstStyle/>
                    <a:p>
                      <a:pPr algn="ctr">
                        <a:lnSpc>
                          <a:spcPct val="115000"/>
                        </a:lnSpc>
                        <a:spcAft>
                          <a:spcPts val="0"/>
                        </a:spcAft>
                      </a:pPr>
                      <a:r>
                        <a:rPr lang="nl-NL" sz="1600" dirty="0">
                          <a:effectLst/>
                          <a:latin typeface="Arial" pitchFamily="34" charset="0"/>
                          <a:cs typeface="Arial" pitchFamily="34" charset="0"/>
                        </a:rPr>
                        <a:t>-10-+3°C</a:t>
                      </a:r>
                      <a:endParaRPr lang="nl-NL" sz="1600" dirty="0">
                        <a:effectLst/>
                        <a:latin typeface="Arial" pitchFamily="34" charset="0"/>
                        <a:ea typeface="Calibri"/>
                        <a:cs typeface="Arial" pitchFamily="34" charset="0"/>
                      </a:endParaRPr>
                    </a:p>
                  </a:txBody>
                  <a:tcPr marL="0" marR="0" marT="0" marB="0"/>
                </a:tc>
                <a:tc>
                  <a:txBody>
                    <a:bodyPr/>
                    <a:lstStyle/>
                    <a:p>
                      <a:pPr algn="l">
                        <a:lnSpc>
                          <a:spcPct val="115000"/>
                        </a:lnSpc>
                        <a:spcAft>
                          <a:spcPts val="0"/>
                        </a:spcAft>
                      </a:pPr>
                      <a:r>
                        <a:rPr lang="nl-NL" sz="1600" dirty="0">
                          <a:effectLst/>
                          <a:latin typeface="Arial" pitchFamily="34" charset="0"/>
                          <a:cs typeface="Arial" pitchFamily="34" charset="0"/>
                        </a:rPr>
                        <a:t>           15-35°C (gematigd gebied) </a:t>
                      </a:r>
                    </a:p>
                    <a:p>
                      <a:pPr algn="l">
                        <a:lnSpc>
                          <a:spcPct val="115000"/>
                        </a:lnSpc>
                        <a:spcAft>
                          <a:spcPts val="0"/>
                        </a:spcAft>
                      </a:pPr>
                      <a:r>
                        <a:rPr lang="nl-NL" sz="1600" dirty="0">
                          <a:effectLst/>
                          <a:latin typeface="Arial" pitchFamily="34" charset="0"/>
                          <a:cs typeface="Arial" pitchFamily="34" charset="0"/>
                        </a:rPr>
                        <a:t>           10°C (koud gebied)</a:t>
                      </a:r>
                    </a:p>
                    <a:p>
                      <a:pPr algn="ctr">
                        <a:lnSpc>
                          <a:spcPct val="115000"/>
                        </a:lnSpc>
                        <a:spcAft>
                          <a:spcPts val="0"/>
                        </a:spcAft>
                      </a:pPr>
                      <a:r>
                        <a:rPr lang="nl-NL" sz="1600" dirty="0">
                          <a:effectLst/>
                          <a:latin typeface="Arial" pitchFamily="34" charset="0"/>
                          <a:cs typeface="Arial" pitchFamily="34" charset="0"/>
                        </a:rPr>
                        <a:t> </a:t>
                      </a:r>
                    </a:p>
                    <a:p>
                      <a:pPr algn="ctr">
                        <a:lnSpc>
                          <a:spcPct val="115000"/>
                        </a:lnSpc>
                        <a:spcAft>
                          <a:spcPts val="0"/>
                        </a:spcAft>
                      </a:pPr>
                      <a:r>
                        <a:rPr lang="nl-NL" sz="1600" dirty="0">
                          <a:effectLst/>
                          <a:latin typeface="Arial" pitchFamily="34" charset="0"/>
                          <a:cs typeface="Arial" pitchFamily="34" charset="0"/>
                        </a:rPr>
                        <a:t> </a:t>
                      </a:r>
                    </a:p>
                    <a:p>
                      <a:pPr algn="ctr">
                        <a:lnSpc>
                          <a:spcPct val="115000"/>
                        </a:lnSpc>
                        <a:spcAft>
                          <a:spcPts val="0"/>
                        </a:spcAft>
                      </a:pPr>
                      <a:r>
                        <a:rPr lang="nl-NL" sz="1600" dirty="0">
                          <a:effectLst/>
                          <a:latin typeface="Arial" pitchFamily="34" charset="0"/>
                          <a:cs typeface="Arial" pitchFamily="34" charset="0"/>
                        </a:rPr>
                        <a:t> </a:t>
                      </a:r>
                      <a:endParaRPr lang="nl-NL" sz="1600" dirty="0">
                        <a:effectLst/>
                        <a:latin typeface="Arial" pitchFamily="34" charset="0"/>
                        <a:ea typeface="Calibri"/>
                        <a:cs typeface="Arial" pitchFamily="34" charset="0"/>
                      </a:endParaRPr>
                    </a:p>
                  </a:txBody>
                  <a:tcPr marL="0" marR="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45417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1844B"/>
        </a:solidFill>
        <a:effectLst/>
      </p:bgPr>
    </p:bg>
    <p:spTree>
      <p:nvGrpSpPr>
        <p:cNvPr id="1" name=""/>
        <p:cNvGrpSpPr/>
        <p:nvPr/>
      </p:nvGrpSpPr>
      <p:grpSpPr>
        <a:xfrm>
          <a:off x="0" y="0"/>
          <a:ext cx="0" cy="0"/>
          <a:chOff x="0" y="0"/>
          <a:chExt cx="0" cy="0"/>
        </a:xfrm>
      </p:grpSpPr>
      <p:sp>
        <p:nvSpPr>
          <p:cNvPr id="5" name="Titel 1"/>
          <p:cNvSpPr txBox="1">
            <a:spLocks/>
          </p:cNvSpPr>
          <p:nvPr/>
        </p:nvSpPr>
        <p:spPr>
          <a:xfrm>
            <a:off x="1253372" y="4370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Temperatuur verhoogt de processen assimilatie en dissimilatie.</a:t>
            </a:r>
          </a:p>
        </p:txBody>
      </p:sp>
      <p:sp>
        <p:nvSpPr>
          <p:cNvPr id="3" name="Tijdelijke aanduiding voor inhoud 2"/>
          <p:cNvSpPr>
            <a:spLocks noGrp="1"/>
          </p:cNvSpPr>
          <p:nvPr>
            <p:ph idx="1"/>
          </p:nvPr>
        </p:nvSpPr>
        <p:spPr>
          <a:xfrm>
            <a:off x="1063761" y="2437346"/>
            <a:ext cx="9685256" cy="3716567"/>
          </a:xfrm>
        </p:spPr>
        <p:txBody>
          <a:bodyPr/>
          <a:lstStyle/>
          <a:p>
            <a:pPr marL="0" indent="0">
              <a:buNone/>
            </a:pPr>
            <a:r>
              <a:rPr lang="nl-NL" sz="3200" dirty="0">
                <a:solidFill>
                  <a:prstClr val="black"/>
                </a:solidFill>
                <a:latin typeface="Calibri Light" panose="020F0302020204030204"/>
                <a:ea typeface="+mj-ea"/>
                <a:cs typeface="+mj-cs"/>
              </a:rPr>
              <a:t>Dissimilatie / Verbranding</a:t>
            </a:r>
            <a:br>
              <a:rPr lang="nl-NL" sz="3200" dirty="0">
                <a:solidFill>
                  <a:prstClr val="black"/>
                </a:solidFill>
                <a:latin typeface="Calibri Light" panose="020F0302020204030204"/>
                <a:ea typeface="+mj-ea"/>
                <a:cs typeface="+mj-cs"/>
              </a:rPr>
            </a:br>
            <a:endParaRPr lang="nl-NL" sz="3200" dirty="0">
              <a:solidFill>
                <a:prstClr val="black"/>
              </a:solidFill>
              <a:latin typeface="Calibri Light" panose="020F0302020204030204"/>
              <a:ea typeface="+mj-ea"/>
              <a:cs typeface="+mj-cs"/>
            </a:endParaRPr>
          </a:p>
          <a:p>
            <a:pPr marL="0" indent="0">
              <a:buNone/>
            </a:pPr>
            <a:endParaRPr lang="nl-NL" sz="3200" dirty="0">
              <a:solidFill>
                <a:prstClr val="black"/>
              </a:solidFill>
              <a:latin typeface="Calibri Light" panose="020F0302020204030204"/>
              <a:ea typeface="+mj-ea"/>
              <a:cs typeface="+mj-cs"/>
            </a:endParaRPr>
          </a:p>
          <a:p>
            <a:pPr marL="0" indent="0">
              <a:buNone/>
            </a:pPr>
            <a:r>
              <a:rPr lang="nl-NL" sz="3200" dirty="0">
                <a:latin typeface="+mj-lt"/>
              </a:rPr>
              <a:t>Assimilatie / fotosynthese</a:t>
            </a:r>
            <a:endParaRPr lang="nl-NL" sz="3200" dirty="0">
              <a:solidFill>
                <a:prstClr val="black"/>
              </a:solidFill>
              <a:latin typeface="+mj-lt"/>
              <a:ea typeface="+mj-ea"/>
              <a:cs typeface="+mj-cs"/>
            </a:endParaRPr>
          </a:p>
        </p:txBody>
      </p:sp>
      <p:pic>
        <p:nvPicPr>
          <p:cNvPr id="6" name="Afbeelding 5"/>
          <p:cNvPicPr>
            <a:picLocks noChangeAspect="1"/>
          </p:cNvPicPr>
          <p:nvPr/>
        </p:nvPicPr>
        <p:blipFill>
          <a:blip r:embed="rId2"/>
          <a:stretch>
            <a:fillRect/>
          </a:stretch>
        </p:blipFill>
        <p:spPr>
          <a:xfrm>
            <a:off x="6162380" y="2319485"/>
            <a:ext cx="5267325" cy="1419225"/>
          </a:xfrm>
          <a:prstGeom prst="rect">
            <a:avLst/>
          </a:prstGeom>
        </p:spPr>
      </p:pic>
      <p:sp>
        <p:nvSpPr>
          <p:cNvPr id="8" name="Rechthoek 7"/>
          <p:cNvSpPr/>
          <p:nvPr/>
        </p:nvSpPr>
        <p:spPr>
          <a:xfrm>
            <a:off x="1253372" y="4911361"/>
            <a:ext cx="8729614" cy="1275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    +                                                  +                                    =                </a:t>
            </a:r>
          </a:p>
        </p:txBody>
      </p:sp>
      <p:sp>
        <p:nvSpPr>
          <p:cNvPr id="9" name="Ovaal 8"/>
          <p:cNvSpPr/>
          <p:nvPr/>
        </p:nvSpPr>
        <p:spPr>
          <a:xfrm>
            <a:off x="1974919" y="5332057"/>
            <a:ext cx="1065230" cy="4336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water</a:t>
            </a:r>
          </a:p>
        </p:txBody>
      </p:sp>
      <p:sp>
        <p:nvSpPr>
          <p:cNvPr id="13" name="Ovaal 12"/>
          <p:cNvSpPr/>
          <p:nvPr/>
        </p:nvSpPr>
        <p:spPr>
          <a:xfrm>
            <a:off x="3568541" y="5270784"/>
            <a:ext cx="2337848" cy="5561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prstClr val="white"/>
                </a:solidFill>
              </a:rPr>
              <a:t>koolstofdioxide</a:t>
            </a:r>
            <a:endParaRPr lang="nl-NL" dirty="0"/>
          </a:p>
        </p:txBody>
      </p:sp>
      <p:sp>
        <p:nvSpPr>
          <p:cNvPr id="14" name="Ovaal 13"/>
          <p:cNvSpPr/>
          <p:nvPr/>
        </p:nvSpPr>
        <p:spPr>
          <a:xfrm>
            <a:off x="6343750" y="5227380"/>
            <a:ext cx="1611983" cy="618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prstClr val="white"/>
                </a:solidFill>
              </a:rPr>
              <a:t>zonlicht</a:t>
            </a:r>
            <a:endParaRPr lang="nl-NL" dirty="0"/>
          </a:p>
        </p:txBody>
      </p:sp>
      <p:sp>
        <p:nvSpPr>
          <p:cNvPr id="15" name="Ovaal 14"/>
          <p:cNvSpPr/>
          <p:nvPr/>
        </p:nvSpPr>
        <p:spPr>
          <a:xfrm>
            <a:off x="8484125" y="5227380"/>
            <a:ext cx="1263191" cy="5184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olidFill>
                  <a:prstClr val="white"/>
                </a:solidFill>
                <a:sym typeface="Wingdings" panose="05000000000000000000" pitchFamily="2" charset="2"/>
              </a:rPr>
              <a:t>suikers</a:t>
            </a:r>
            <a:endParaRPr lang="nl-NL"/>
          </a:p>
        </p:txBody>
      </p:sp>
    </p:spTree>
    <p:extLst>
      <p:ext uri="{BB962C8B-B14F-4D97-AF65-F5344CB8AC3E}">
        <p14:creationId xmlns:p14="http://schemas.microsoft.com/office/powerpoint/2010/main" val="326536070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539</Words>
  <Application>Microsoft Office PowerPoint</Application>
  <PresentationFormat>Breedbeeld</PresentationFormat>
  <Paragraphs>98</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Calibri Light</vt:lpstr>
      <vt:lpstr>Kantoorthema</vt:lpstr>
      <vt:lpstr>Groeifactoren</vt:lpstr>
      <vt:lpstr>2. Groeifactor Lucht</vt:lpstr>
      <vt:lpstr>Relatieve luchtvochtigheid</vt:lpstr>
      <vt:lpstr>PowerPoint-presentatie</vt:lpstr>
      <vt:lpstr>PowerPoint-presentatie</vt:lpstr>
      <vt:lpstr>3. Groeifactor Water</vt:lpstr>
      <vt:lpstr>Vuistregels bij het water geven van planten</vt:lpstr>
      <vt:lpstr>4. Groeifactor Temperatuur</vt:lpstr>
      <vt:lpstr>PowerPoint-presentatie</vt:lpstr>
      <vt:lpstr>Temperatuur als invloed op de knopvorming: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Groeifactoren Lucht en licht.</dc:title>
  <dc:creator>lieke jansen</dc:creator>
  <cp:lastModifiedBy>Jacintha Westerink</cp:lastModifiedBy>
  <cp:revision>81</cp:revision>
  <dcterms:created xsi:type="dcterms:W3CDTF">2015-03-03T13:11:49Z</dcterms:created>
  <dcterms:modified xsi:type="dcterms:W3CDTF">2020-09-21T08:49:38Z</dcterms:modified>
</cp:coreProperties>
</file>